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1"/>
  </p:notesMasterIdLst>
  <p:sldIdLst>
    <p:sldId id="256" r:id="rId2"/>
    <p:sldId id="258" r:id="rId3"/>
    <p:sldId id="283" r:id="rId4"/>
    <p:sldId id="285" r:id="rId5"/>
    <p:sldId id="284" r:id="rId6"/>
    <p:sldId id="307" r:id="rId7"/>
    <p:sldId id="286" r:id="rId8"/>
    <p:sldId id="328" r:id="rId9"/>
    <p:sldId id="313" r:id="rId10"/>
    <p:sldId id="327" r:id="rId11"/>
    <p:sldId id="342" r:id="rId12"/>
    <p:sldId id="325" r:id="rId13"/>
    <p:sldId id="332" r:id="rId14"/>
    <p:sldId id="331" r:id="rId15"/>
    <p:sldId id="345" r:id="rId16"/>
    <p:sldId id="333" r:id="rId17"/>
    <p:sldId id="338" r:id="rId18"/>
    <p:sldId id="326" r:id="rId19"/>
    <p:sldId id="339" r:id="rId20"/>
    <p:sldId id="340" r:id="rId21"/>
    <p:sldId id="341" r:id="rId22"/>
    <p:sldId id="334" r:id="rId23"/>
    <p:sldId id="335" r:id="rId24"/>
    <p:sldId id="316" r:id="rId25"/>
    <p:sldId id="336" r:id="rId26"/>
    <p:sldId id="337" r:id="rId27"/>
    <p:sldId id="343" r:id="rId28"/>
    <p:sldId id="278" r:id="rId29"/>
    <p:sldId id="282" r:id="rId3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Cousine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7FA4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9DCEDC-5494-4050-814A-489F0E36CC6C}">
  <a:tblStyle styleId="{B39DCEDC-5494-4050-814A-489F0E36CC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65922" autoAdjust="0"/>
  </p:normalViewPr>
  <p:slideViewPr>
    <p:cSldViewPr snapToGrid="0">
      <p:cViewPr>
        <p:scale>
          <a:sx n="110" d="100"/>
          <a:sy n="110" d="100"/>
        </p:scale>
        <p:origin x="162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pmjs.com/about-semantic-versionin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--save-dev installs our package as a dev dependency and will not be packaged with </a:t>
            </a:r>
            <a:r>
              <a:rPr lang="en-US" b="0" i="0">
                <a:solidFill>
                  <a:srgbClr val="24292E"/>
                </a:solidFill>
                <a:effectLst/>
                <a:latin typeface="-apple-system"/>
              </a:rPr>
              <a:t>our project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80791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61299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61980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86226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</a:pPr>
            <a:r>
              <a:rPr lang="en-ZA" sz="1100" dirty="0"/>
              <a:t>File that will tell electron how to package our application</a:t>
            </a:r>
          </a:p>
          <a:p>
            <a:pPr>
              <a:buClrTx/>
            </a:pP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 absolute path refers to the same location in a file system relative to the root directory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whereas a</a:t>
            </a:r>
          </a:p>
          <a:p>
            <a:pPr>
              <a:buClrTx/>
            </a:pP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relative path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points to a specific location in a file system relative to the current directory you are working on.</a:t>
            </a:r>
            <a:endParaRPr lang="en-ZA" sz="1100" b="1" dirty="0">
              <a:solidFill>
                <a:srgbClr val="C00000"/>
              </a:solidFill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64648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32605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6509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84326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8160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5994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11659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97464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471055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16734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4721ea9db_19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4721ea9db_19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Single code base: produce apps for multiple platforms using a single codebase</a:t>
            </a:r>
          </a:p>
        </p:txBody>
      </p:sp>
    </p:spTree>
    <p:extLst>
      <p:ext uri="{BB962C8B-B14F-4D97-AF65-F5344CB8AC3E}">
        <p14:creationId xmlns:p14="http://schemas.microsoft.com/office/powerpoint/2010/main" val="1445539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Some applications built using </a:t>
            </a:r>
            <a:r>
              <a:rPr lang="en-ZA" dirty="0" err="1"/>
              <a:t>electronjs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05138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you have the correct node version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Node.js is an open-source, cross-platform, back-end JavaScript runtime environment that runs on the V8 engine and executes JavaScript code outside a web browser.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Node.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js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is primarily used for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non-blocking, event-driven servers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due to its single-threaded nature. It's used for traditional web sites and back-end API services, but was designed with real-time, push-based architectures in mind.</a:t>
            </a:r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/>
              <a:t>run the start command to run the app in a </a:t>
            </a:r>
            <a:r>
              <a:rPr lang="en-US" dirty="0" err="1"/>
              <a:t>webview</a:t>
            </a:r>
            <a:endParaRPr lang="en-US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35221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What is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npm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and why use it?</a:t>
            </a:r>
          </a:p>
          <a:p>
            <a:pPr algn="l"/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npm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is the package manager for the Node JavaScript platform. It puts modules in place so that node can find them,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and manages dependency conflicts intelligently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It is extremely configurable to support a wide variety of use cases. Most commonly, it is used to publish, discover, install, and develop node programs.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99876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ZA" sz="1100" dirty="0"/>
              <a:t>Makes it easier to manage to manage and install dependencies</a:t>
            </a:r>
            <a:endParaRPr lang="en-ZA" sz="1100" b="1" dirty="0">
              <a:solidFill>
                <a:srgbClr val="C00000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specifies versions of a package that your project can use using </a:t>
            </a:r>
            <a:r>
              <a:rPr lang="en-US" b="0" i="0" u="none" strike="noStrike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semantic versioning rules</a:t>
            </a: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makes your build reproducible, and therefore easier to share with other developers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Run a few commands to make sure our environment is ready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Npm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--version, node --version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47300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47964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 dirty="0"/>
          </a:p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tx1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tx1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room&#10;&#10;Description automatically generated">
            <a:extLst>
              <a:ext uri="{FF2B5EF4-FFF2-40B4-BE49-F238E27FC236}">
                <a16:creationId xmlns:a16="http://schemas.microsoft.com/office/drawing/2014/main" id="{0CC8060C-8274-4571-81E7-52AE9D5CC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1024" y="46966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527177" y="-550510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0" name="Google Shape;20;p3"/>
          <p:cNvSpPr/>
          <p:nvPr/>
        </p:nvSpPr>
        <p:spPr>
          <a:xfrm rot="-5400000">
            <a:off x="695075" y="986571"/>
            <a:ext cx="995100" cy="1066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tx1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8365300" y="1345300"/>
            <a:ext cx="0" cy="1696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4525702" y="-2134011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5400000">
            <a:off x="7048175" y="2866905"/>
            <a:ext cx="1285500" cy="13773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tx1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921200" y="1509206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chemeClr val="tx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>
                <a:solidFill>
                  <a:schemeClr val="tx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1767" cy="5143500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C5D3C4-36CB-4580-AFDC-28C44108C08A}"/>
              </a:ext>
            </a:extLst>
          </p:cNvPr>
          <p:cNvSpPr/>
          <p:nvPr userDrawn="1"/>
        </p:nvSpPr>
        <p:spPr>
          <a:xfrm>
            <a:off x="91700" y="96300"/>
            <a:ext cx="8960600" cy="4945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ocean.com/community/tutorials/how-to-create-your-first-cross-platform-desktop-application-with-electron-on-maco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965700" y="2820321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CV package and deployment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166EB-5420-4027-BB4B-203D88940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3200" dirty="0"/>
              <a:t>A little bit about </a:t>
            </a:r>
            <a:r>
              <a:rPr lang="en-ZA" sz="3200" dirty="0" err="1"/>
              <a:t>npm</a:t>
            </a:r>
            <a:endParaRPr lang="en-ZA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9E2F0-969F-480F-B335-353C24D1CD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</a:pP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npm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is the package manager for the Node JavaScript platform</a:t>
            </a:r>
          </a:p>
          <a:p>
            <a:pPr>
              <a:buClrTx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Puts modules in a place node would be able to find them</a:t>
            </a:r>
          </a:p>
          <a:p>
            <a:pPr lvl="1">
              <a:buClrTx/>
            </a:pPr>
            <a:r>
              <a:rPr lang="en-US" dirty="0" err="1">
                <a:solidFill>
                  <a:srgbClr val="202124"/>
                </a:solidFill>
                <a:latin typeface="arial" panose="020B0604020202020204" pitchFamily="34" charset="0"/>
              </a:rPr>
              <a:t>node_modules</a:t>
            </a: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ClrTx/>
            </a:pPr>
            <a:r>
              <a:rPr lang="en-ZA" dirty="0"/>
              <a:t>Use this in your command line: </a:t>
            </a:r>
          </a:p>
          <a:p>
            <a:pPr lvl="1">
              <a:buClrTx/>
            </a:pPr>
            <a:r>
              <a:rPr lang="en-ZA" dirty="0" err="1">
                <a:solidFill>
                  <a:schemeClr val="tx1"/>
                </a:solidFill>
              </a:rPr>
              <a:t>npm</a:t>
            </a:r>
            <a:r>
              <a:rPr lang="en-ZA" dirty="0">
                <a:solidFill>
                  <a:schemeClr val="tx1"/>
                </a:solidFill>
              </a:rPr>
              <a:t> </a:t>
            </a:r>
            <a:r>
              <a:rPr lang="en-ZA" dirty="0">
                <a:solidFill>
                  <a:srgbClr val="FF0000"/>
                </a:solidFill>
              </a:rPr>
              <a:t>&lt;command&gt;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C4522-02B6-4766-B053-C23B06D252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3354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166EB-5420-4027-BB4B-203D88940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3200" dirty="0"/>
              <a:t>Add files to our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9E2F0-969F-480F-B335-353C24D1CD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</a:pPr>
            <a:r>
              <a:rPr lang="en-ZA" dirty="0"/>
              <a:t>Add some files to our project directory</a:t>
            </a:r>
          </a:p>
          <a:p>
            <a:pPr>
              <a:buClrTx/>
            </a:pPr>
            <a:r>
              <a:rPr lang="en-ZA" dirty="0"/>
              <a:t>Create </a:t>
            </a:r>
            <a:r>
              <a:rPr lang="en-ZA" dirty="0" err="1"/>
              <a:t>package.json</a:t>
            </a:r>
            <a:r>
              <a:rPr lang="en-ZA" dirty="0"/>
              <a:t> file</a:t>
            </a:r>
          </a:p>
          <a:p>
            <a:pPr>
              <a:buClrTx/>
            </a:pPr>
            <a:r>
              <a:rPr lang="en-ZA" dirty="0"/>
              <a:t>Create a main.js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C4522-02B6-4766-B053-C23B06D252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322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D4619-A5E6-40A5-830B-E8855CAF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3200" dirty="0" err="1"/>
              <a:t>Package.json</a:t>
            </a:r>
            <a:r>
              <a:rPr lang="en-ZA" sz="3200" dirty="0"/>
              <a:t>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E1D90-B67D-4DEE-968B-AF32DB94F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224" y="1125000"/>
            <a:ext cx="7479975" cy="3639000"/>
          </a:xfrm>
        </p:spPr>
        <p:txBody>
          <a:bodyPr/>
          <a:lstStyle/>
          <a:p>
            <a:pPr>
              <a:buClrTx/>
            </a:pPr>
            <a:r>
              <a:rPr lang="en-ZA" sz="2200" dirty="0"/>
              <a:t>Lists packages project uses</a:t>
            </a:r>
            <a:endParaRPr lang="en-ZA" sz="2200" b="1" dirty="0">
              <a:solidFill>
                <a:srgbClr val="C00000"/>
              </a:solidFill>
            </a:endParaRPr>
          </a:p>
          <a:p>
            <a:pPr lvl="1">
              <a:buClrTx/>
            </a:pPr>
            <a:endParaRPr lang="en-ZA" sz="22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ClrTx/>
            </a:pPr>
            <a:r>
              <a:rPr lang="en-ZA" sz="2200" dirty="0"/>
              <a:t>Specifies versions of these packages</a:t>
            </a:r>
          </a:p>
          <a:p>
            <a:pPr>
              <a:buClrTx/>
            </a:pPr>
            <a:endParaRPr lang="en-ZA" sz="2200" dirty="0"/>
          </a:p>
          <a:p>
            <a:pPr>
              <a:buClrTx/>
            </a:pPr>
            <a:r>
              <a:rPr lang="en-ZA" sz="2200" dirty="0"/>
              <a:t>Makes build reproducible</a:t>
            </a:r>
          </a:p>
          <a:p>
            <a:pPr>
              <a:buClrTx/>
            </a:pPr>
            <a:endParaRPr lang="en-ZA" sz="2200" dirty="0"/>
          </a:p>
          <a:p>
            <a:pPr>
              <a:buClrTx/>
            </a:pPr>
            <a:r>
              <a:rPr lang="en-ZA" sz="2200" dirty="0"/>
              <a:t>Run </a:t>
            </a:r>
            <a:r>
              <a:rPr lang="en-ZA" sz="2200" b="1" dirty="0" err="1">
                <a:solidFill>
                  <a:srgbClr val="C00000"/>
                </a:solidFill>
              </a:rPr>
              <a:t>npm</a:t>
            </a:r>
            <a:r>
              <a:rPr lang="en-ZA" sz="2200" b="1" dirty="0">
                <a:solidFill>
                  <a:srgbClr val="C00000"/>
                </a:solidFill>
              </a:rPr>
              <a:t> </a:t>
            </a:r>
            <a:r>
              <a:rPr lang="en-ZA" sz="2200" b="1" dirty="0" err="1">
                <a:solidFill>
                  <a:srgbClr val="C00000"/>
                </a:solidFill>
              </a:rPr>
              <a:t>init</a:t>
            </a:r>
            <a:r>
              <a:rPr lang="en-ZA" sz="2200" b="1" dirty="0">
                <a:solidFill>
                  <a:srgbClr val="C00000"/>
                </a:solidFill>
              </a:rPr>
              <a:t> </a:t>
            </a:r>
            <a:r>
              <a:rPr lang="en-ZA" sz="2200" dirty="0"/>
              <a:t>and follow the prompts to complete creating our file</a:t>
            </a:r>
          </a:p>
          <a:p>
            <a:pPr marL="76200" indent="0">
              <a:buClrTx/>
              <a:buNone/>
            </a:pP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951D7-F459-44CD-8D32-8A7D2A9FCF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pic>
        <p:nvPicPr>
          <p:cNvPr id="7" name="Picture 2" descr="Electron Js Stickers | Redbubble">
            <a:extLst>
              <a:ext uri="{FF2B5EF4-FFF2-40B4-BE49-F238E27FC236}">
                <a16:creationId xmlns:a16="http://schemas.microsoft.com/office/drawing/2014/main" id="{EB6D2588-FA62-4201-8592-3694721E6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" t="7035" r="7446" b="7395"/>
          <a:stretch/>
        </p:blipFill>
        <p:spPr bwMode="auto">
          <a:xfrm>
            <a:off x="7955941" y="101323"/>
            <a:ext cx="1033272" cy="1023675"/>
          </a:xfrm>
          <a:prstGeom prst="ellipse">
            <a:avLst/>
          </a:prstGeom>
          <a:ln w="3175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409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D4619-A5E6-40A5-830B-E8855CAF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3200" dirty="0"/>
              <a:t>Install electron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E1D90-B67D-4DEE-968B-AF32DB94F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224" y="1125000"/>
            <a:ext cx="7479975" cy="3639000"/>
          </a:xfrm>
        </p:spPr>
        <p:txBody>
          <a:bodyPr/>
          <a:lstStyle/>
          <a:p>
            <a:pPr>
              <a:buClrTx/>
            </a:pPr>
            <a:r>
              <a:rPr lang="en-ZA" sz="2200" dirty="0"/>
              <a:t>Install the library globally</a:t>
            </a:r>
            <a:endParaRPr lang="en-ZA" sz="2200" b="1" dirty="0">
              <a:solidFill>
                <a:srgbClr val="C00000"/>
              </a:solidFill>
            </a:endParaRPr>
          </a:p>
          <a:p>
            <a:pPr lvl="1">
              <a:buClrTx/>
            </a:pPr>
            <a:endParaRPr lang="en-ZA" sz="22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ClrTx/>
            </a:pPr>
            <a:r>
              <a:rPr lang="en-ZA" sz="2200" dirty="0"/>
              <a:t>Run: </a:t>
            </a:r>
            <a:r>
              <a:rPr lang="en-ZA" sz="1600" b="1" dirty="0" err="1">
                <a:solidFill>
                  <a:srgbClr val="C00000"/>
                </a:solidFill>
              </a:rPr>
              <a:t>npm</a:t>
            </a:r>
            <a:r>
              <a:rPr lang="en-ZA" sz="1600" b="1" dirty="0">
                <a:solidFill>
                  <a:srgbClr val="C00000"/>
                </a:solidFill>
              </a:rPr>
              <a:t> install electron --save-dev</a:t>
            </a:r>
            <a:endParaRPr lang="en-ZA" sz="2200" dirty="0"/>
          </a:p>
          <a:p>
            <a:pPr>
              <a:buClrTx/>
            </a:pPr>
            <a:r>
              <a:rPr lang="en-ZA" sz="2200" dirty="0"/>
              <a:t>Updates our </a:t>
            </a:r>
            <a:r>
              <a:rPr lang="en-ZA" sz="2200" dirty="0" err="1"/>
              <a:t>package.json</a:t>
            </a:r>
            <a:r>
              <a:rPr lang="en-ZA" sz="2200" dirty="0"/>
              <a:t> file</a:t>
            </a:r>
          </a:p>
          <a:p>
            <a:pPr marL="76200" indent="0">
              <a:buClrTx/>
              <a:buNone/>
            </a:pP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951D7-F459-44CD-8D32-8A7D2A9FCF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pic>
        <p:nvPicPr>
          <p:cNvPr id="7" name="Picture 2" descr="Electron Js Stickers | Redbubble">
            <a:extLst>
              <a:ext uri="{FF2B5EF4-FFF2-40B4-BE49-F238E27FC236}">
                <a16:creationId xmlns:a16="http://schemas.microsoft.com/office/drawing/2014/main" id="{EB6D2588-FA62-4201-8592-3694721E6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" t="7035" r="7446" b="7395"/>
          <a:stretch/>
        </p:blipFill>
        <p:spPr bwMode="auto">
          <a:xfrm>
            <a:off x="7955941" y="101323"/>
            <a:ext cx="1033272" cy="1023675"/>
          </a:xfrm>
          <a:prstGeom prst="ellipse">
            <a:avLst/>
          </a:prstGeom>
          <a:ln w="3175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794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D4619-A5E6-40A5-830B-E8855CAF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3200" dirty="0"/>
              <a:t>Install a few other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E1D90-B67D-4DEE-968B-AF32DB94F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224" y="1125000"/>
            <a:ext cx="7479975" cy="3639000"/>
          </a:xfrm>
        </p:spPr>
        <p:txBody>
          <a:bodyPr/>
          <a:lstStyle/>
          <a:p>
            <a:pPr>
              <a:buClrTx/>
            </a:pPr>
            <a:r>
              <a:rPr lang="en-ZA" sz="2200" dirty="0"/>
              <a:t>Install libraries to package our app</a:t>
            </a:r>
            <a:endParaRPr lang="en-ZA" sz="22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ClrTx/>
            </a:pPr>
            <a:r>
              <a:rPr lang="en-ZA" sz="2200" dirty="0"/>
              <a:t>Run: </a:t>
            </a:r>
            <a:r>
              <a:rPr lang="en-ZA" sz="1600" b="1" dirty="0" err="1">
                <a:solidFill>
                  <a:srgbClr val="C00000"/>
                </a:solidFill>
              </a:rPr>
              <a:t>npm</a:t>
            </a:r>
            <a:r>
              <a:rPr lang="en-ZA" sz="1600" b="1" dirty="0">
                <a:solidFill>
                  <a:srgbClr val="C00000"/>
                </a:solidFill>
              </a:rPr>
              <a:t> install electron-builder --save-dev</a:t>
            </a:r>
          </a:p>
          <a:p>
            <a:pPr>
              <a:buClrTx/>
            </a:pPr>
            <a:r>
              <a:rPr lang="en-ZA" sz="2200" dirty="0"/>
              <a:t>Run: </a:t>
            </a:r>
            <a:r>
              <a:rPr lang="en-ZA" sz="1600" b="1" dirty="0" err="1">
                <a:solidFill>
                  <a:srgbClr val="C00000"/>
                </a:solidFill>
              </a:rPr>
              <a:t>npm</a:t>
            </a:r>
            <a:r>
              <a:rPr lang="en-ZA" sz="1600" b="1" dirty="0">
                <a:solidFill>
                  <a:srgbClr val="C00000"/>
                </a:solidFill>
              </a:rPr>
              <a:t> install electron-packager --save-dev </a:t>
            </a:r>
          </a:p>
          <a:p>
            <a:pPr>
              <a:buClrTx/>
            </a:pPr>
            <a:r>
              <a:rPr lang="en-ZA" sz="2200" dirty="0"/>
              <a:t>Updates our </a:t>
            </a:r>
            <a:r>
              <a:rPr lang="en-ZA" sz="2200" dirty="0" err="1"/>
              <a:t>package.json</a:t>
            </a:r>
            <a:r>
              <a:rPr lang="en-ZA" sz="2200" dirty="0"/>
              <a:t> file</a:t>
            </a:r>
          </a:p>
          <a:p>
            <a:pPr marL="76200" indent="0">
              <a:buClrTx/>
              <a:buNone/>
            </a:pP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951D7-F459-44CD-8D32-8A7D2A9FCF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pic>
        <p:nvPicPr>
          <p:cNvPr id="7" name="Picture 2" descr="Electron Js Stickers | Redbubble">
            <a:extLst>
              <a:ext uri="{FF2B5EF4-FFF2-40B4-BE49-F238E27FC236}">
                <a16:creationId xmlns:a16="http://schemas.microsoft.com/office/drawing/2014/main" id="{EB6D2588-FA62-4201-8592-3694721E6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" t="7035" r="7446" b="7395"/>
          <a:stretch/>
        </p:blipFill>
        <p:spPr bwMode="auto">
          <a:xfrm>
            <a:off x="7955941" y="101323"/>
            <a:ext cx="1033272" cy="1023675"/>
          </a:xfrm>
          <a:prstGeom prst="ellipse">
            <a:avLst/>
          </a:prstGeom>
          <a:ln w="3175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502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D4619-A5E6-40A5-830B-E8855CAF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E1D90-B67D-4DEE-968B-AF32DB94F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224" y="1125000"/>
            <a:ext cx="7479975" cy="3639000"/>
          </a:xfrm>
        </p:spPr>
        <p:txBody>
          <a:bodyPr/>
          <a:lstStyle/>
          <a:p>
            <a:pPr marL="76200" indent="0">
              <a:buClrTx/>
              <a:buNone/>
            </a:pP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951D7-F459-44CD-8D32-8A7D2A9FCF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097A3E38-64DD-4277-B7BA-7B8B6EF884C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1419"/>
                </p14:media>
              </p:ext>
            </p:extLst>
          </p:nvPr>
        </p:nvPicPr>
        <p:blipFill rotWithShape="1">
          <a:blip r:embed="rId5"/>
          <a:srcRect t="4209"/>
          <a:stretch/>
        </p:blipFill>
        <p:spPr>
          <a:xfrm>
            <a:off x="623888" y="143124"/>
            <a:ext cx="8010042" cy="484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4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D4619-A5E6-40A5-830B-E8855CAF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3200" dirty="0"/>
              <a:t>Add scripts to our </a:t>
            </a:r>
            <a:r>
              <a:rPr lang="en-ZA" sz="3200" dirty="0" err="1"/>
              <a:t>package.json</a:t>
            </a:r>
            <a:endParaRPr lang="en-ZA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E1D90-B67D-4DEE-968B-AF32DB94F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224" y="1125000"/>
            <a:ext cx="7479975" cy="3639000"/>
          </a:xfrm>
        </p:spPr>
        <p:txBody>
          <a:bodyPr/>
          <a:lstStyle/>
          <a:p>
            <a:pPr>
              <a:buClrTx/>
            </a:pPr>
            <a:r>
              <a:rPr lang="en-ZA" sz="2200" dirty="0"/>
              <a:t>List of commands</a:t>
            </a:r>
          </a:p>
          <a:p>
            <a:pPr>
              <a:buClrTx/>
            </a:pPr>
            <a:r>
              <a:rPr lang="en-ZA" sz="2200" dirty="0"/>
              <a:t>Commands we will run to build our project</a:t>
            </a:r>
          </a:p>
          <a:p>
            <a:pPr>
              <a:buClrTx/>
            </a:pPr>
            <a:r>
              <a:rPr lang="en-ZA" sz="2200" dirty="0"/>
              <a:t>Node lets you create scripts instead of running individual commands</a:t>
            </a:r>
          </a:p>
          <a:p>
            <a:pPr>
              <a:buClrTx/>
            </a:pPr>
            <a:endParaRPr lang="en-ZA" sz="2200" dirty="0"/>
          </a:p>
          <a:p>
            <a:pPr marL="76200" indent="0">
              <a:buClrTx/>
              <a:buNone/>
            </a:pPr>
            <a:r>
              <a:rPr lang="en-ZA" sz="2200" dirty="0">
                <a:solidFill>
                  <a:srgbClr val="0070C0"/>
                </a:solidFill>
              </a:rPr>
              <a:t>“</a:t>
            </a:r>
            <a:r>
              <a:rPr lang="en-ZA" sz="2200" b="1" dirty="0">
                <a:solidFill>
                  <a:srgbClr val="0070C0"/>
                </a:solidFill>
              </a:rPr>
              <a:t>scripts</a:t>
            </a:r>
            <a:r>
              <a:rPr lang="en-ZA" sz="2200" dirty="0">
                <a:solidFill>
                  <a:srgbClr val="0070C0"/>
                </a:solidFill>
              </a:rPr>
              <a:t>”: </a:t>
            </a:r>
            <a:r>
              <a:rPr lang="en-ZA" sz="2200" dirty="0"/>
              <a:t>{</a:t>
            </a:r>
          </a:p>
          <a:p>
            <a:pPr marL="76200" indent="0">
              <a:buClrTx/>
              <a:buNone/>
            </a:pPr>
            <a:r>
              <a:rPr lang="en-ZA" sz="2200" dirty="0"/>
              <a:t>	….</a:t>
            </a:r>
          </a:p>
          <a:p>
            <a:pPr marL="76200" indent="0">
              <a:buClrTx/>
              <a:buNone/>
            </a:pPr>
            <a:r>
              <a:rPr lang="en-ZA" sz="2200" dirty="0"/>
              <a:t> }</a:t>
            </a:r>
          </a:p>
          <a:p>
            <a:pPr marL="76200" indent="0">
              <a:buClrTx/>
              <a:buNone/>
            </a:pP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951D7-F459-44CD-8D32-8A7D2A9FCF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pic>
        <p:nvPicPr>
          <p:cNvPr id="7" name="Picture 2" descr="Electron Js Stickers | Redbubble">
            <a:extLst>
              <a:ext uri="{FF2B5EF4-FFF2-40B4-BE49-F238E27FC236}">
                <a16:creationId xmlns:a16="http://schemas.microsoft.com/office/drawing/2014/main" id="{EB6D2588-FA62-4201-8592-3694721E6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" t="7035" r="7446" b="7395"/>
          <a:stretch/>
        </p:blipFill>
        <p:spPr bwMode="auto">
          <a:xfrm>
            <a:off x="7955941" y="101323"/>
            <a:ext cx="1033272" cy="1023675"/>
          </a:xfrm>
          <a:prstGeom prst="ellipse">
            <a:avLst/>
          </a:prstGeom>
          <a:ln w="3175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535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D4619-A5E6-40A5-830B-E8855CAF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3200" dirty="0"/>
              <a:t>Add scripts to our </a:t>
            </a:r>
            <a:r>
              <a:rPr lang="en-ZA" sz="3200" dirty="0" err="1"/>
              <a:t>package.json</a:t>
            </a:r>
            <a:endParaRPr lang="en-ZA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E1D90-B67D-4DEE-968B-AF32DB94F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224" y="1125000"/>
            <a:ext cx="7479975" cy="3639000"/>
          </a:xfrm>
        </p:spPr>
        <p:txBody>
          <a:bodyPr/>
          <a:lstStyle/>
          <a:p>
            <a:pPr marL="76200" indent="0">
              <a:buClrTx/>
              <a:buNone/>
            </a:pPr>
            <a:r>
              <a:rPr lang="en-ZA" sz="2000" b="1" dirty="0"/>
              <a:t>Run our project in a chromium browser</a:t>
            </a:r>
          </a:p>
          <a:p>
            <a:pPr marL="76200" indent="0">
              <a:buClrTx/>
              <a:buNone/>
            </a:pPr>
            <a:endParaRPr lang="en-ZA" sz="1800" dirty="0"/>
          </a:p>
          <a:p>
            <a:pPr marL="76200" indent="0">
              <a:buClrTx/>
              <a:buNone/>
            </a:pPr>
            <a:r>
              <a:rPr lang="en-ZA" sz="1800" dirty="0"/>
              <a:t>"</a:t>
            </a:r>
            <a:r>
              <a:rPr lang="en-ZA" sz="1800" dirty="0">
                <a:solidFill>
                  <a:srgbClr val="C00000"/>
                </a:solidFill>
              </a:rPr>
              <a:t>start</a:t>
            </a:r>
            <a:r>
              <a:rPr lang="en-ZA" sz="1800" dirty="0"/>
              <a:t>": "</a:t>
            </a:r>
            <a:r>
              <a:rPr lang="en-ZA" sz="1800" dirty="0" err="1">
                <a:solidFill>
                  <a:srgbClr val="C00000"/>
                </a:solidFill>
              </a:rPr>
              <a:t>npm</a:t>
            </a:r>
            <a:r>
              <a:rPr lang="en-ZA" sz="1800" dirty="0">
                <a:solidFill>
                  <a:srgbClr val="C00000"/>
                </a:solidFill>
              </a:rPr>
              <a:t> install &amp;&amp; electron .</a:t>
            </a:r>
            <a:r>
              <a:rPr lang="en-ZA" sz="1800" dirty="0"/>
              <a:t>“</a:t>
            </a:r>
          </a:p>
          <a:p>
            <a:pPr marL="76200" indent="0">
              <a:buClrTx/>
              <a:buNone/>
            </a:pPr>
            <a:r>
              <a:rPr lang="en-ZA" sz="1800" dirty="0"/>
              <a:t>Run this command: </a:t>
            </a:r>
            <a:r>
              <a:rPr lang="en-ZA" sz="1800" dirty="0" err="1"/>
              <a:t>npm</a:t>
            </a:r>
            <a:r>
              <a:rPr lang="en-ZA" sz="1800" dirty="0"/>
              <a:t> run </a:t>
            </a:r>
            <a:r>
              <a:rPr lang="en-ZA" sz="1800" b="1" dirty="0">
                <a:solidFill>
                  <a:srgbClr val="C00000"/>
                </a:solidFill>
              </a:rPr>
              <a:t>start</a:t>
            </a:r>
          </a:p>
          <a:p>
            <a:pPr marL="76200" indent="0">
              <a:buClrTx/>
              <a:buNone/>
            </a:pPr>
            <a:endParaRPr lang="en-ZA" b="1" dirty="0">
              <a:solidFill>
                <a:srgbClr val="C00000"/>
              </a:solidFill>
            </a:endParaRPr>
          </a:p>
          <a:p>
            <a:pPr marL="76200" indent="0">
              <a:buClrTx/>
              <a:buNone/>
            </a:pP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951D7-F459-44CD-8D32-8A7D2A9FCF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pic>
        <p:nvPicPr>
          <p:cNvPr id="7" name="Picture 2" descr="Electron Js Stickers | Redbubble">
            <a:extLst>
              <a:ext uri="{FF2B5EF4-FFF2-40B4-BE49-F238E27FC236}">
                <a16:creationId xmlns:a16="http://schemas.microsoft.com/office/drawing/2014/main" id="{EB6D2588-FA62-4201-8592-3694721E6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" t="7035" r="7446" b="7395"/>
          <a:stretch/>
        </p:blipFill>
        <p:spPr bwMode="auto">
          <a:xfrm>
            <a:off x="7955941" y="101323"/>
            <a:ext cx="1033272" cy="1023675"/>
          </a:xfrm>
          <a:prstGeom prst="ellipse">
            <a:avLst/>
          </a:prstGeom>
          <a:ln w="3175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134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D4619-A5E6-40A5-830B-E8855CAF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3200" dirty="0"/>
              <a:t>Main.js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E1D90-B67D-4DEE-968B-AF32DB94F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225" y="1125000"/>
            <a:ext cx="4303726" cy="3639000"/>
          </a:xfrm>
        </p:spPr>
        <p:txBody>
          <a:bodyPr/>
          <a:lstStyle/>
          <a:p>
            <a:pPr>
              <a:buClrTx/>
            </a:pPr>
            <a:r>
              <a:rPr lang="en-ZA" sz="2200" dirty="0"/>
              <a:t>Tell electron how to package our application</a:t>
            </a:r>
            <a:endParaRPr lang="en-ZA" sz="2200" b="1" dirty="0">
              <a:solidFill>
                <a:srgbClr val="C00000"/>
              </a:solidFill>
            </a:endParaRPr>
          </a:p>
          <a:p>
            <a:pPr lvl="1">
              <a:buClrTx/>
            </a:pPr>
            <a:endParaRPr lang="en-ZA" sz="22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ClrTx/>
            </a:pPr>
            <a:r>
              <a:rPr lang="en-ZA" sz="2200" b="1" dirty="0"/>
              <a:t>app</a:t>
            </a:r>
            <a:r>
              <a:rPr lang="en-ZA" sz="2200" dirty="0"/>
              <a:t> allows us to listen to the apps lifecycle</a:t>
            </a:r>
          </a:p>
          <a:p>
            <a:pPr marL="76200" indent="0">
              <a:buClrTx/>
              <a:buNone/>
            </a:pP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951D7-F459-44CD-8D32-8A7D2A9FCF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1C082B0-2CDE-4C2B-8623-B9B295D4152A}"/>
              </a:ext>
            </a:extLst>
          </p:cNvPr>
          <p:cNvSpPr txBox="1">
            <a:spLocks/>
          </p:cNvSpPr>
          <p:nvPr/>
        </p:nvSpPr>
        <p:spPr>
          <a:xfrm>
            <a:off x="4429593" y="1124998"/>
            <a:ext cx="4093564" cy="35165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76200" indent="0">
              <a:buClrTx/>
              <a:buNone/>
            </a:pPr>
            <a:r>
              <a:rPr lang="en-ZA" sz="1100" dirty="0" err="1"/>
              <a:t>const</a:t>
            </a:r>
            <a:r>
              <a:rPr lang="en-ZA" sz="1100" dirty="0"/>
              <a:t> {</a:t>
            </a:r>
            <a:r>
              <a:rPr lang="en-ZA" sz="1100" b="1" dirty="0"/>
              <a:t>app</a:t>
            </a:r>
            <a:r>
              <a:rPr lang="en-ZA" sz="1100" dirty="0"/>
              <a:t>, </a:t>
            </a:r>
            <a:r>
              <a:rPr lang="en-ZA" sz="1100" b="1" dirty="0" err="1"/>
              <a:t>BrowserWindow</a:t>
            </a:r>
            <a:r>
              <a:rPr lang="en-ZA" sz="1100" dirty="0"/>
              <a:t>} = require('electron')</a:t>
            </a:r>
          </a:p>
          <a:p>
            <a:pPr marL="76200" indent="0">
              <a:buClrTx/>
              <a:buNone/>
            </a:pPr>
            <a:r>
              <a:rPr lang="en-ZA" sz="1100" dirty="0" err="1"/>
              <a:t>const</a:t>
            </a:r>
            <a:r>
              <a:rPr lang="en-ZA" sz="1100" dirty="0"/>
              <a:t> path = require('path')</a:t>
            </a:r>
          </a:p>
          <a:p>
            <a:pPr marL="76200" indent="0">
              <a:buClrTx/>
              <a:buNone/>
            </a:pPr>
            <a:r>
              <a:rPr lang="en-ZA" sz="1100" dirty="0" err="1"/>
              <a:t>const</a:t>
            </a:r>
            <a:r>
              <a:rPr lang="en-ZA" sz="1100" dirty="0"/>
              <a:t> </a:t>
            </a:r>
            <a:r>
              <a:rPr lang="en-ZA" sz="1100" dirty="0" err="1"/>
              <a:t>url</a:t>
            </a:r>
            <a:r>
              <a:rPr lang="en-ZA" sz="1100" dirty="0"/>
              <a:t> = require('</a:t>
            </a:r>
            <a:r>
              <a:rPr lang="en-ZA" sz="1100" dirty="0" err="1"/>
              <a:t>url</a:t>
            </a:r>
            <a:r>
              <a:rPr lang="en-ZA" sz="1100" dirty="0"/>
              <a:t>')</a:t>
            </a:r>
          </a:p>
          <a:p>
            <a:pPr marL="76200" indent="0">
              <a:buClrTx/>
              <a:buNone/>
            </a:pPr>
            <a:r>
              <a:rPr lang="en-ZA" sz="1100" dirty="0"/>
              <a:t>  </a:t>
            </a:r>
          </a:p>
          <a:p>
            <a:pPr marL="76200" indent="0">
              <a:buClrTx/>
              <a:buNone/>
            </a:pPr>
            <a:r>
              <a:rPr lang="en-ZA" sz="1100" dirty="0">
                <a:solidFill>
                  <a:schemeClr val="accent1"/>
                </a:solidFill>
              </a:rPr>
              <a:t>function</a:t>
            </a:r>
            <a:r>
              <a:rPr lang="en-ZA" sz="1100" dirty="0"/>
              <a:t> </a:t>
            </a:r>
            <a:r>
              <a:rPr lang="en-ZA" sz="1100" dirty="0" err="1"/>
              <a:t>createWindow</a:t>
            </a:r>
            <a:r>
              <a:rPr lang="en-ZA" sz="1100" dirty="0"/>
              <a:t> () {</a:t>
            </a:r>
          </a:p>
          <a:p>
            <a:pPr marL="76200" indent="0">
              <a:buClrTx/>
              <a:buNone/>
            </a:pPr>
            <a:r>
              <a:rPr lang="en-ZA" sz="1100" dirty="0"/>
              <a:t>    ……</a:t>
            </a:r>
          </a:p>
          <a:p>
            <a:pPr marL="76200" indent="0">
              <a:buClrTx/>
              <a:buNone/>
            </a:pPr>
            <a:r>
              <a:rPr lang="en-ZA" sz="1100" dirty="0"/>
              <a:t>}</a:t>
            </a:r>
          </a:p>
          <a:p>
            <a:pPr marL="76200" indent="0">
              <a:buClrTx/>
              <a:buNone/>
            </a:pPr>
            <a:r>
              <a:rPr lang="en-ZA" sz="1100" dirty="0"/>
              <a:t>  </a:t>
            </a:r>
          </a:p>
          <a:p>
            <a:pPr marL="76200" indent="0">
              <a:buClrTx/>
              <a:buNone/>
            </a:pPr>
            <a:r>
              <a:rPr lang="en-ZA" sz="1100" dirty="0" err="1"/>
              <a:t>app.on</a:t>
            </a:r>
            <a:r>
              <a:rPr lang="en-ZA" sz="1100" dirty="0"/>
              <a:t>('ready', </a:t>
            </a:r>
            <a:r>
              <a:rPr lang="en-ZA" sz="1100" dirty="0" err="1"/>
              <a:t>createWindow</a:t>
            </a:r>
            <a:r>
              <a:rPr lang="en-ZA" sz="1100" dirty="0"/>
              <a:t>)</a:t>
            </a:r>
          </a:p>
        </p:txBody>
      </p:sp>
      <p:pic>
        <p:nvPicPr>
          <p:cNvPr id="7" name="Picture 2" descr="Electron Js Stickers | Redbubble">
            <a:extLst>
              <a:ext uri="{FF2B5EF4-FFF2-40B4-BE49-F238E27FC236}">
                <a16:creationId xmlns:a16="http://schemas.microsoft.com/office/drawing/2014/main" id="{EB6D2588-FA62-4201-8592-3694721E6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" t="7035" r="7446" b="7395"/>
          <a:stretch/>
        </p:blipFill>
        <p:spPr bwMode="auto">
          <a:xfrm>
            <a:off x="7955941" y="101323"/>
            <a:ext cx="1033272" cy="1023675"/>
          </a:xfrm>
          <a:prstGeom prst="ellipse">
            <a:avLst/>
          </a:prstGeom>
          <a:ln w="3175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115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D4619-A5E6-40A5-830B-E8855CAF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3200" dirty="0"/>
              <a:t>Add scripts to our </a:t>
            </a:r>
            <a:r>
              <a:rPr lang="en-ZA" sz="3200" dirty="0" err="1"/>
              <a:t>package.json</a:t>
            </a:r>
            <a:endParaRPr lang="en-ZA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E1D90-B67D-4DEE-968B-AF32DB94F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224" y="1125000"/>
            <a:ext cx="7479975" cy="3639000"/>
          </a:xfrm>
        </p:spPr>
        <p:txBody>
          <a:bodyPr/>
          <a:lstStyle/>
          <a:p>
            <a:pPr marL="76200" indent="0">
              <a:buClrTx/>
              <a:buNone/>
            </a:pPr>
            <a:r>
              <a:rPr lang="en-ZA" b="1" dirty="0"/>
              <a:t>Package our project for Windows</a:t>
            </a:r>
          </a:p>
          <a:p>
            <a:pPr marL="76200" indent="0">
              <a:buClrTx/>
              <a:buNone/>
            </a:pPr>
            <a:endParaRPr lang="en-ZA" b="1" dirty="0">
              <a:solidFill>
                <a:srgbClr val="C00000"/>
              </a:solidFill>
            </a:endParaRPr>
          </a:p>
          <a:p>
            <a:pPr marL="76200" indent="0">
              <a:buClrTx/>
              <a:buNone/>
            </a:pPr>
            <a:r>
              <a:rPr lang="en-ZA" sz="1800" dirty="0"/>
              <a:t>"</a:t>
            </a:r>
            <a:r>
              <a:rPr lang="en-ZA" sz="1800" dirty="0">
                <a:solidFill>
                  <a:srgbClr val="C00000"/>
                </a:solidFill>
              </a:rPr>
              <a:t>package-win</a:t>
            </a:r>
            <a:r>
              <a:rPr lang="en-ZA" sz="1800" dirty="0"/>
              <a:t>": "</a:t>
            </a:r>
            <a:r>
              <a:rPr lang="en-ZA" sz="1800" dirty="0">
                <a:solidFill>
                  <a:srgbClr val="FF0000"/>
                </a:solidFill>
              </a:rPr>
              <a:t>electron-packager . </a:t>
            </a:r>
            <a:r>
              <a:rPr lang="en-ZA" sz="1800" dirty="0" err="1">
                <a:solidFill>
                  <a:srgbClr val="C00000"/>
                </a:solidFill>
              </a:rPr>
              <a:t>mycvapp</a:t>
            </a:r>
            <a:r>
              <a:rPr lang="en-ZA" sz="1800" dirty="0"/>
              <a:t>  </a:t>
            </a:r>
          </a:p>
          <a:p>
            <a:pPr marL="76200" indent="0">
              <a:buClrTx/>
              <a:buNone/>
            </a:pPr>
            <a:r>
              <a:rPr lang="en-ZA" sz="1800" dirty="0"/>
              <a:t>--icon=icon/cv.png </a:t>
            </a:r>
          </a:p>
          <a:p>
            <a:pPr marL="76200" indent="0">
              <a:buClrTx/>
              <a:buNone/>
            </a:pPr>
            <a:r>
              <a:rPr lang="en-ZA" sz="1800" dirty="0"/>
              <a:t>--overwrite --</a:t>
            </a:r>
            <a:r>
              <a:rPr lang="en-ZA" sz="1800" dirty="0" err="1"/>
              <a:t>asar</a:t>
            </a:r>
            <a:r>
              <a:rPr lang="en-ZA" sz="1800" dirty="0"/>
              <a:t> </a:t>
            </a:r>
            <a:r>
              <a:rPr lang="en-ZA" sz="1800" dirty="0">
                <a:solidFill>
                  <a:srgbClr val="0070C0"/>
                </a:solidFill>
              </a:rPr>
              <a:t>--platform=win32 </a:t>
            </a:r>
            <a:r>
              <a:rPr lang="en-ZA" sz="1800" dirty="0"/>
              <a:t>--prune=true …“</a:t>
            </a:r>
          </a:p>
          <a:p>
            <a:pPr marL="76200" indent="0">
              <a:buClrTx/>
              <a:buNone/>
            </a:pPr>
            <a:endParaRPr lang="en-ZA" sz="1800" dirty="0"/>
          </a:p>
          <a:p>
            <a:pPr marL="76200" indent="0">
              <a:buClrTx/>
              <a:buNone/>
            </a:pPr>
            <a:r>
              <a:rPr lang="en-ZA" sz="1800" dirty="0"/>
              <a:t>Run this command: </a:t>
            </a:r>
            <a:r>
              <a:rPr lang="en-ZA" sz="1800" dirty="0" err="1"/>
              <a:t>npm</a:t>
            </a:r>
            <a:r>
              <a:rPr lang="en-ZA" sz="1800" dirty="0"/>
              <a:t> run </a:t>
            </a:r>
            <a:r>
              <a:rPr lang="en-ZA" sz="1800" b="1" dirty="0">
                <a:solidFill>
                  <a:srgbClr val="C00000"/>
                </a:solidFill>
              </a:rPr>
              <a:t>package-win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951D7-F459-44CD-8D32-8A7D2A9FCF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pic>
        <p:nvPicPr>
          <p:cNvPr id="7" name="Picture 2" descr="Electron Js Stickers | Redbubble">
            <a:extLst>
              <a:ext uri="{FF2B5EF4-FFF2-40B4-BE49-F238E27FC236}">
                <a16:creationId xmlns:a16="http://schemas.microsoft.com/office/drawing/2014/main" id="{EB6D2588-FA62-4201-8592-3694721E6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" t="7035" r="7446" b="7395"/>
          <a:stretch/>
        </p:blipFill>
        <p:spPr bwMode="auto">
          <a:xfrm>
            <a:off x="7955941" y="101323"/>
            <a:ext cx="1033272" cy="1023675"/>
          </a:xfrm>
          <a:prstGeom prst="ellipse">
            <a:avLst/>
          </a:prstGeom>
          <a:ln w="3175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68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 idx="4294967295"/>
          </p:nvPr>
        </p:nvSpPr>
        <p:spPr>
          <a:xfrm>
            <a:off x="878657" y="64754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</a:rPr>
              <a:t>Hello world!</a:t>
            </a:r>
            <a:endParaRPr sz="6000" b="1" dirty="0">
              <a:solidFill>
                <a:schemeClr val="tx1"/>
              </a:solidFill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294967295"/>
          </p:nvPr>
        </p:nvSpPr>
        <p:spPr>
          <a:xfrm>
            <a:off x="878657" y="1423212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I AM TSHOLOFELO POLE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909509" y="2323578"/>
            <a:ext cx="501392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I am a software engineer at Entelect. 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You can find me at: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ZA" sz="1800" dirty="0">
                <a:solidFill>
                  <a:schemeClr val="tx1"/>
                </a:solidFill>
              </a:rPr>
              <a:t>T</a:t>
            </a:r>
            <a:r>
              <a:rPr lang="en" sz="1800" dirty="0">
                <a:solidFill>
                  <a:schemeClr val="tx1"/>
                </a:solidFill>
              </a:rPr>
              <a:t>sholofelo.pole@entelect.co.za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7E69A2-07F3-463F-9EEE-257AB3846B52}"/>
              </a:ext>
            </a:extLst>
          </p:cNvPr>
          <p:cNvSpPr/>
          <p:nvPr/>
        </p:nvSpPr>
        <p:spPr>
          <a:xfrm>
            <a:off x="6337181" y="2479039"/>
            <a:ext cx="1653881" cy="2131061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95FE475-7CB0-4500-BE6C-FF24BBA2A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810" y="2510213"/>
            <a:ext cx="1606622" cy="206981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D4619-A5E6-40A5-830B-E8855CAF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3200" dirty="0"/>
              <a:t>Add scripts to our </a:t>
            </a:r>
            <a:r>
              <a:rPr lang="en-ZA" sz="3200" dirty="0" err="1"/>
              <a:t>package.json</a:t>
            </a:r>
            <a:endParaRPr lang="en-ZA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E1D90-B67D-4DEE-968B-AF32DB94F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224" y="1125000"/>
            <a:ext cx="7479975" cy="3639000"/>
          </a:xfrm>
        </p:spPr>
        <p:txBody>
          <a:bodyPr/>
          <a:lstStyle/>
          <a:p>
            <a:pPr marL="76200" indent="0">
              <a:buClrTx/>
              <a:buNone/>
            </a:pPr>
            <a:r>
              <a:rPr lang="en-ZA" b="1" dirty="0"/>
              <a:t>Package our project for MAC</a:t>
            </a:r>
          </a:p>
          <a:p>
            <a:pPr marL="76200" indent="0">
              <a:buClrTx/>
              <a:buNone/>
            </a:pPr>
            <a:endParaRPr lang="en-ZA" b="1" dirty="0">
              <a:solidFill>
                <a:srgbClr val="C00000"/>
              </a:solidFill>
            </a:endParaRPr>
          </a:p>
          <a:p>
            <a:pPr marL="76200" indent="0">
              <a:buClrTx/>
              <a:buNone/>
            </a:pPr>
            <a:r>
              <a:rPr lang="en-ZA" sz="1800" dirty="0"/>
              <a:t>"</a:t>
            </a:r>
            <a:r>
              <a:rPr lang="en-ZA" sz="1800" dirty="0">
                <a:solidFill>
                  <a:srgbClr val="C00000"/>
                </a:solidFill>
              </a:rPr>
              <a:t>package-mac</a:t>
            </a:r>
            <a:r>
              <a:rPr lang="en-ZA" sz="1800" dirty="0"/>
              <a:t>": "</a:t>
            </a:r>
            <a:r>
              <a:rPr lang="en-ZA" sz="1800" dirty="0">
                <a:solidFill>
                  <a:srgbClr val="FF0000"/>
                </a:solidFill>
              </a:rPr>
              <a:t>electron-packager . </a:t>
            </a:r>
            <a:r>
              <a:rPr lang="en-ZA" sz="1800" dirty="0" err="1">
                <a:solidFill>
                  <a:srgbClr val="C00000"/>
                </a:solidFill>
              </a:rPr>
              <a:t>mycvapp</a:t>
            </a:r>
            <a:r>
              <a:rPr lang="en-ZA" sz="1800" dirty="0"/>
              <a:t>  </a:t>
            </a:r>
          </a:p>
          <a:p>
            <a:pPr marL="76200" indent="0">
              <a:buClrTx/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usine" panose="020B0604020202020204" charset="0"/>
                <a:cs typeface="Cousine" panose="020B0604020202020204" charset="0"/>
              </a:rPr>
              <a:t>--overwrite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usine" panose="020B0604020202020204" charset="0"/>
                <a:cs typeface="Cousine" panose="020B060402020202020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usine" panose="020B0604020202020204" charset="0"/>
                <a:cs typeface="Cousine" panose="020B0604020202020204" charset="0"/>
              </a:rPr>
              <a:t>--platform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usine" panose="020B0604020202020204" charset="0"/>
                <a:cs typeface="Cousine" panose="020B0604020202020204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Cousine" panose="020B0604020202020204" charset="0"/>
                <a:cs typeface="Cousine" panose="020B0604020202020204" charset="0"/>
              </a:rPr>
              <a:t>Darwin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usine" panose="020B0604020202020204" charset="0"/>
                <a:cs typeface="Cousine" panose="020B0604020202020204" charset="0"/>
              </a:rPr>
              <a:t>--arch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usine" panose="020B0604020202020204" charset="0"/>
                <a:cs typeface="Cousine" panose="020B0604020202020204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Cousine" panose="020B0604020202020204" charset="0"/>
                <a:cs typeface="Cousine" panose="020B0604020202020204" charset="0"/>
              </a:rPr>
              <a:t>x64 </a:t>
            </a:r>
            <a:endParaRPr lang="en-ZA" sz="1800" dirty="0"/>
          </a:p>
          <a:p>
            <a:pPr marL="76200" indent="0">
              <a:buClrTx/>
              <a:buNone/>
            </a:pPr>
            <a:r>
              <a:rPr lang="en-ZA" sz="1800" dirty="0"/>
              <a:t>--icon=icon/cv.png --prune=true</a:t>
            </a:r>
          </a:p>
          <a:p>
            <a:pPr marL="76200" indent="0">
              <a:buClrTx/>
              <a:buNone/>
            </a:pPr>
            <a:r>
              <a:rPr lang="en-ZA" sz="1800" dirty="0"/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usine" panose="020B0604020202020204" charset="0"/>
                <a:cs typeface="Cousine" panose="020B0604020202020204" charset="0"/>
              </a:rPr>
              <a:t>--out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Cousine" panose="020B0604020202020204" charset="0"/>
                <a:cs typeface="Cousine" panose="020B0604020202020204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Cousine" panose="020B0604020202020204" charset="0"/>
                <a:cs typeface="Cousine" panose="020B0604020202020204" charset="0"/>
              </a:rPr>
              <a:t>release-builds</a:t>
            </a:r>
            <a:r>
              <a:rPr lang="en-ZA" sz="1800" dirty="0"/>
              <a:t> …“</a:t>
            </a:r>
          </a:p>
          <a:p>
            <a:pPr marL="76200" indent="0">
              <a:buClrTx/>
              <a:buNone/>
            </a:pPr>
            <a:endParaRPr lang="en-ZA" sz="1800" dirty="0"/>
          </a:p>
          <a:p>
            <a:pPr marL="76200" indent="0">
              <a:buClrTx/>
              <a:buNone/>
            </a:pPr>
            <a:r>
              <a:rPr lang="en-ZA" sz="1800" dirty="0"/>
              <a:t>Run this command: </a:t>
            </a:r>
            <a:r>
              <a:rPr lang="en-ZA" sz="1800" dirty="0" err="1"/>
              <a:t>npm</a:t>
            </a:r>
            <a:r>
              <a:rPr lang="en-ZA" sz="1800" dirty="0"/>
              <a:t> run </a:t>
            </a:r>
            <a:r>
              <a:rPr lang="en-ZA" sz="1800" b="1" dirty="0">
                <a:solidFill>
                  <a:srgbClr val="C00000"/>
                </a:solidFill>
              </a:rPr>
              <a:t>package-mac</a:t>
            </a:r>
          </a:p>
          <a:p>
            <a:pPr marL="76200" indent="0">
              <a:buClrTx/>
              <a:buNone/>
            </a:pPr>
            <a:endParaRPr lang="en-ZA" sz="1800" b="1" dirty="0">
              <a:solidFill>
                <a:srgbClr val="C00000"/>
              </a:solidFill>
            </a:endParaRPr>
          </a:p>
          <a:p>
            <a:pPr marL="76200" indent="0">
              <a:buClrTx/>
              <a:buNone/>
            </a:pPr>
            <a:r>
              <a:rPr lang="en-ZA" sz="1100" dirty="0"/>
              <a:t>I do not own a Mac, but this command should produce a desktop app for Mac😋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951D7-F459-44CD-8D32-8A7D2A9FCF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pic>
        <p:nvPicPr>
          <p:cNvPr id="7" name="Picture 2" descr="Electron Js Stickers | Redbubble">
            <a:extLst>
              <a:ext uri="{FF2B5EF4-FFF2-40B4-BE49-F238E27FC236}">
                <a16:creationId xmlns:a16="http://schemas.microsoft.com/office/drawing/2014/main" id="{EB6D2588-FA62-4201-8592-3694721E6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" t="7035" r="7446" b="7395"/>
          <a:stretch/>
        </p:blipFill>
        <p:spPr bwMode="auto">
          <a:xfrm>
            <a:off x="7955941" y="101323"/>
            <a:ext cx="1033272" cy="1023675"/>
          </a:xfrm>
          <a:prstGeom prst="ellipse">
            <a:avLst/>
          </a:prstGeom>
          <a:ln w="3175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046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D4619-A5E6-40A5-830B-E8855CAF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3200" dirty="0"/>
              <a:t>Build using electron-builder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E1D90-B67D-4DEE-968B-AF32DB94F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224" y="1125000"/>
            <a:ext cx="7479975" cy="3639000"/>
          </a:xfrm>
        </p:spPr>
        <p:txBody>
          <a:bodyPr/>
          <a:lstStyle/>
          <a:p>
            <a:pPr marL="76200" indent="0">
              <a:buClrTx/>
              <a:buNone/>
            </a:pPr>
            <a:r>
              <a:rPr lang="en-ZA" dirty="0"/>
              <a:t>Package our project for different environments</a:t>
            </a:r>
          </a:p>
          <a:p>
            <a:pPr marL="76200" indent="0">
              <a:buClrTx/>
              <a:buNone/>
            </a:pPr>
            <a:r>
              <a:rPr lang="en-US" sz="1600" dirty="0">
                <a:latin typeface="Cousine" panose="020B0604020202020204" charset="0"/>
                <a:cs typeface="Cousine" panose="020B0604020202020204" charset="0"/>
              </a:rPr>
              <a:t>T</a:t>
            </a:r>
            <a:r>
              <a:rPr lang="en-US" sz="1600" b="0" i="0" dirty="0">
                <a:effectLst/>
                <a:latin typeface="Cousine" panose="020B0604020202020204" charset="0"/>
                <a:cs typeface="Cousine" panose="020B0604020202020204" charset="0"/>
              </a:rPr>
              <a:t>akes the packages produced by electron-packager and creates automated installers</a:t>
            </a:r>
          </a:p>
          <a:p>
            <a:pPr marL="76200" indent="0">
              <a:buClrTx/>
              <a:buNone/>
            </a:pPr>
            <a:endParaRPr lang="en-ZA" sz="1600" b="1" dirty="0">
              <a:latin typeface="Cousine" panose="020B0604020202020204" charset="0"/>
              <a:cs typeface="Cousine" panose="020B0604020202020204" charset="0"/>
            </a:endParaRPr>
          </a:p>
          <a:p>
            <a:pPr>
              <a:buClrTx/>
            </a:pPr>
            <a:r>
              <a:rPr lang="en-ZA" sz="2000" dirty="0"/>
              <a:t>electron-builder </a:t>
            </a:r>
            <a:r>
              <a:rPr lang="en-ZA" sz="2000" dirty="0">
                <a:solidFill>
                  <a:srgbClr val="FF0000"/>
                </a:solidFill>
              </a:rPr>
              <a:t>--win</a:t>
            </a:r>
          </a:p>
          <a:p>
            <a:pPr>
              <a:buClrTx/>
            </a:pPr>
            <a:r>
              <a:rPr lang="en-ZA" sz="2000" dirty="0"/>
              <a:t>electron-builder </a:t>
            </a:r>
            <a:r>
              <a:rPr lang="en-ZA" sz="2000" dirty="0">
                <a:solidFill>
                  <a:srgbClr val="FF0000"/>
                </a:solidFill>
              </a:rPr>
              <a:t>--mac</a:t>
            </a:r>
          </a:p>
          <a:p>
            <a:pPr>
              <a:buClrTx/>
            </a:pPr>
            <a:r>
              <a:rPr lang="en-ZA" sz="2000" dirty="0"/>
              <a:t>electron-builder </a:t>
            </a:r>
            <a:r>
              <a:rPr lang="en-ZA" sz="2000" dirty="0">
                <a:solidFill>
                  <a:srgbClr val="FF0000"/>
                </a:solidFill>
              </a:rPr>
              <a:t>--</a:t>
            </a:r>
            <a:r>
              <a:rPr lang="en-ZA" sz="2000" dirty="0" err="1">
                <a:solidFill>
                  <a:srgbClr val="FF0000"/>
                </a:solidFill>
              </a:rPr>
              <a:t>linux</a:t>
            </a:r>
            <a:endParaRPr lang="en-ZA" sz="2000" dirty="0">
              <a:solidFill>
                <a:srgbClr val="FF0000"/>
              </a:solidFill>
            </a:endParaRPr>
          </a:p>
          <a:p>
            <a:pPr>
              <a:buClrTx/>
            </a:pPr>
            <a:endParaRPr lang="en-Z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951D7-F459-44CD-8D32-8A7D2A9FCF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pic>
        <p:nvPicPr>
          <p:cNvPr id="7" name="Picture 2" descr="Electron Js Stickers | Redbubble">
            <a:extLst>
              <a:ext uri="{FF2B5EF4-FFF2-40B4-BE49-F238E27FC236}">
                <a16:creationId xmlns:a16="http://schemas.microsoft.com/office/drawing/2014/main" id="{EB6D2588-FA62-4201-8592-3694721E6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" t="7035" r="7446" b="7395"/>
          <a:stretch/>
        </p:blipFill>
        <p:spPr bwMode="auto">
          <a:xfrm>
            <a:off x="7955941" y="101323"/>
            <a:ext cx="1033272" cy="1023675"/>
          </a:xfrm>
          <a:prstGeom prst="ellipse">
            <a:avLst/>
          </a:prstGeom>
          <a:ln w="3175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2</a:t>
            </a:r>
            <a:endParaRPr sz="6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 our CV 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F3ADB-92AE-4131-964D-39B8B9E1DD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09102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D4619-A5E6-40A5-830B-E8855CAF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3200" dirty="0"/>
              <a:t>Deploy on Netlify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E1D90-B67D-4DEE-968B-AF32DB94F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224" y="1125000"/>
            <a:ext cx="7479975" cy="3639000"/>
          </a:xfrm>
        </p:spPr>
        <p:txBody>
          <a:bodyPr/>
          <a:lstStyle/>
          <a:p>
            <a:pPr>
              <a:buClrTx/>
            </a:pPr>
            <a:r>
              <a:rPr lang="en-ZA" sz="2200" dirty="0"/>
              <a:t>Netlify is a service deploying web projects</a:t>
            </a:r>
          </a:p>
          <a:p>
            <a:pPr>
              <a:buClrTx/>
            </a:pPr>
            <a:r>
              <a:rPr lang="en-ZA" sz="2200" dirty="0"/>
              <a:t>Deploy static websites easily</a:t>
            </a:r>
          </a:p>
          <a:p>
            <a:pPr>
              <a:buClrTx/>
            </a:pPr>
            <a:r>
              <a:rPr lang="en-ZA" sz="2200" dirty="0"/>
              <a:t>Easy setup</a:t>
            </a:r>
          </a:p>
          <a:p>
            <a:pPr>
              <a:buClrTx/>
            </a:pPr>
            <a:r>
              <a:rPr lang="en-ZA" sz="2200" dirty="0"/>
              <a:t>Automatically build your site and deploys it</a:t>
            </a:r>
          </a:p>
          <a:p>
            <a:pPr>
              <a:buClrTx/>
            </a:pPr>
            <a:r>
              <a:rPr lang="en-ZA" sz="2200" dirty="0"/>
              <a:t>Any branch or PR gets an automatic staging </a:t>
            </a:r>
            <a:r>
              <a:rPr lang="en-ZA" sz="2200" dirty="0" err="1"/>
              <a:t>url</a:t>
            </a:r>
            <a:endParaRPr lang="en-ZA" sz="2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951D7-F459-44CD-8D32-8A7D2A9FCF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492C1543-0B4C-4440-AC42-409B1759F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112" y="177332"/>
            <a:ext cx="914967" cy="91496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1317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D4619-A5E6-40A5-830B-E8855CAF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3200" dirty="0"/>
              <a:t>Link </a:t>
            </a:r>
            <a:r>
              <a:rPr lang="en-ZA" sz="3200" dirty="0" err="1"/>
              <a:t>github</a:t>
            </a:r>
            <a:r>
              <a:rPr lang="en-ZA" sz="3200" dirty="0"/>
              <a:t> repo to Netlify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E1D90-B67D-4DEE-968B-AF32DB94F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225" y="1125000"/>
            <a:ext cx="4303726" cy="3639000"/>
          </a:xfrm>
        </p:spPr>
        <p:txBody>
          <a:bodyPr/>
          <a:lstStyle/>
          <a:p>
            <a:pPr>
              <a:buClrTx/>
            </a:pPr>
            <a:r>
              <a:rPr lang="en-ZA" dirty="0"/>
              <a:t>Have a file named </a:t>
            </a:r>
            <a:r>
              <a:rPr lang="en-ZA" b="1" dirty="0">
                <a:solidFill>
                  <a:srgbClr val="C00000"/>
                </a:solidFill>
              </a:rPr>
              <a:t>index.html</a:t>
            </a:r>
          </a:p>
          <a:p>
            <a:pPr>
              <a:buClrTx/>
            </a:pPr>
            <a:r>
              <a:rPr lang="en-ZA" b="1" dirty="0"/>
              <a:t>Entry point to your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951D7-F459-44CD-8D32-8A7D2A9FCF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sp>
        <p:nvSpPr>
          <p:cNvPr id="5" name="Google Shape;350;p36">
            <a:extLst>
              <a:ext uri="{FF2B5EF4-FFF2-40B4-BE49-F238E27FC236}">
                <a16:creationId xmlns:a16="http://schemas.microsoft.com/office/drawing/2014/main" id="{FC259CFE-8FA0-498A-B960-FB42886BB6AF}"/>
              </a:ext>
            </a:extLst>
          </p:cNvPr>
          <p:cNvSpPr/>
          <p:nvPr/>
        </p:nvSpPr>
        <p:spPr>
          <a:xfrm>
            <a:off x="8115360" y="201392"/>
            <a:ext cx="807523" cy="1018550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1C082B0-2CDE-4C2B-8623-B9B295D4152A}"/>
              </a:ext>
            </a:extLst>
          </p:cNvPr>
          <p:cNvSpPr txBox="1">
            <a:spLocks/>
          </p:cNvSpPr>
          <p:nvPr/>
        </p:nvSpPr>
        <p:spPr>
          <a:xfrm>
            <a:off x="4429594" y="1002567"/>
            <a:ext cx="4093564" cy="3639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lvl="1">
              <a:buClrTx/>
            </a:pPr>
            <a:endParaRPr lang="en-ZA" dirty="0"/>
          </a:p>
          <a:p>
            <a:pPr marL="76200" indent="0">
              <a:buClrTx/>
              <a:buNone/>
            </a:pPr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D86789-FA3B-4154-922C-FEB604702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1" t="9129" r="9905" b="5603"/>
          <a:stretch/>
        </p:blipFill>
        <p:spPr>
          <a:xfrm>
            <a:off x="4810732" y="1051708"/>
            <a:ext cx="3331287" cy="354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44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951D7-F459-44CD-8D32-8A7D2A9FCF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492C1543-0B4C-4440-AC42-409B1759F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112" y="177332"/>
            <a:ext cx="914967" cy="91496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BA6D4C-E140-463F-9FC9-6D7FED629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714" y="367077"/>
            <a:ext cx="5938558" cy="456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54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951D7-F459-44CD-8D32-8A7D2A9FCF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492C1543-0B4C-4440-AC42-409B1759F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112" y="177332"/>
            <a:ext cx="914967" cy="91496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8B5912-6A57-488E-BCD5-33C79E9C9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05" y="177331"/>
            <a:ext cx="6846958" cy="474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21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D4619-A5E6-40A5-830B-E8855CAF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3200" dirty="0"/>
              <a:t>Useful 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E1D90-B67D-4DEE-968B-AF32DB94F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224" y="1125000"/>
            <a:ext cx="7479975" cy="3639000"/>
          </a:xfrm>
        </p:spPr>
        <p:txBody>
          <a:bodyPr/>
          <a:lstStyle/>
          <a:p>
            <a:pPr>
              <a:buClrTx/>
            </a:pPr>
            <a:r>
              <a:rPr lang="en-ZA" sz="1600" dirty="0"/>
              <a:t>https://nodejs.org/en/</a:t>
            </a:r>
            <a:endParaRPr lang="en-ZA" sz="16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Tx/>
            </a:pPr>
            <a:r>
              <a:rPr lang="en-ZA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https://www.digitalocean.com/community/tutorials/how-to-create-your-first-cross-platform-desktop-application-with-electron-on-macos</a:t>
            </a:r>
            <a:endParaRPr lang="en-ZA" sz="1600" dirty="0"/>
          </a:p>
          <a:p>
            <a:pPr>
              <a:buClrTx/>
            </a:pPr>
            <a:endParaRPr lang="en-ZA" sz="1600" dirty="0"/>
          </a:p>
          <a:p>
            <a:pPr>
              <a:buClrTx/>
            </a:pPr>
            <a:r>
              <a:rPr lang="en-ZA" sz="1600" dirty="0"/>
              <a:t>https://www.netlify.com/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951D7-F459-44CD-8D32-8A7D2A9FCF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492C1543-0B4C-4440-AC42-409B1759F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112" y="177332"/>
            <a:ext cx="914967" cy="91496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687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>
            <a:spLocks noGrp="1"/>
          </p:cNvSpPr>
          <p:nvPr>
            <p:ph type="ctrTitle" idx="4294967295"/>
          </p:nvPr>
        </p:nvSpPr>
        <p:spPr>
          <a:xfrm>
            <a:off x="878657" y="1440025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</a:rPr>
              <a:t>Thanks!</a:t>
            </a:r>
            <a:endParaRPr sz="6000" b="1" dirty="0">
              <a:solidFill>
                <a:schemeClr val="tx1"/>
              </a:solidFill>
            </a:endParaRPr>
          </a:p>
        </p:txBody>
      </p:sp>
      <p:sp>
        <p:nvSpPr>
          <p:cNvPr id="326" name="Google Shape;326;p33"/>
          <p:cNvSpPr txBox="1">
            <a:spLocks noGrp="1"/>
          </p:cNvSpPr>
          <p:nvPr>
            <p:ph type="subTitle" idx="4294967295"/>
          </p:nvPr>
        </p:nvSpPr>
        <p:spPr>
          <a:xfrm>
            <a:off x="878657" y="2444295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ANY QUESTIONS?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327" name="Google Shape;327;p33"/>
          <p:cNvSpPr txBox="1">
            <a:spLocks noGrp="1"/>
          </p:cNvSpPr>
          <p:nvPr>
            <p:ph type="body" idx="4294967295"/>
          </p:nvPr>
        </p:nvSpPr>
        <p:spPr>
          <a:xfrm>
            <a:off x="909499" y="3160274"/>
            <a:ext cx="4612069" cy="9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You can find me at: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tsholofelo.pole@entelect.co.za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328" name="Google Shape;328;p3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"/>
          <p:cNvSpPr txBox="1"/>
          <p:nvPr/>
        </p:nvSpPr>
        <p:spPr>
          <a:xfrm>
            <a:off x="2087650" y="723806"/>
            <a:ext cx="66768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rPr>
              <a:t>Now you can use any emoji as an icon!</a:t>
            </a:r>
            <a:endParaRPr dirty="0">
              <a:solidFill>
                <a:schemeClr val="tx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rPr>
              <a:t>And of course it resizes without losing quality and you can change the color.</a:t>
            </a:r>
            <a:endParaRPr dirty="0">
              <a:solidFill>
                <a:schemeClr val="tx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rPr>
              <a:t>How? Follow Google instructions </a:t>
            </a:r>
            <a:r>
              <a:rPr lang="en" u="sng" dirty="0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 dirty="0">
              <a:solidFill>
                <a:schemeClr val="tx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solidFill>
                <a:schemeClr val="tx1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439" name="Google Shape;439;p37"/>
          <p:cNvSpPr txBox="1"/>
          <p:nvPr/>
        </p:nvSpPr>
        <p:spPr>
          <a:xfrm>
            <a:off x="731900" y="2352188"/>
            <a:ext cx="73275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chemeClr val="tx1"/>
                </a:solidFill>
                <a:highlight>
                  <a:srgbClr val="0B5394"/>
                </a:highlight>
                <a:latin typeface="Cousine"/>
                <a:ea typeface="Cousine"/>
                <a:cs typeface="Cousine"/>
                <a:sym typeface="Cousine"/>
              </a:rPr>
              <a:t> </a:t>
            </a:r>
            <a:endParaRPr sz="2400" dirty="0">
              <a:solidFill>
                <a:schemeClr val="tx1"/>
              </a:solidFill>
              <a:highlight>
                <a:srgbClr val="0B5394"/>
              </a:highlight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440" name="Google Shape;440;p37"/>
          <p:cNvSpPr txBox="1"/>
          <p:nvPr/>
        </p:nvSpPr>
        <p:spPr>
          <a:xfrm>
            <a:off x="572775" y="985211"/>
            <a:ext cx="1440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 dirty="0">
                <a:solidFill>
                  <a:srgbClr val="FFFF00"/>
                </a:solidFill>
                <a:latin typeface="Cousine"/>
                <a:ea typeface="Cousine"/>
                <a:cs typeface="Cousine"/>
                <a:sym typeface="Cousine"/>
              </a:rPr>
              <a:t>😉</a:t>
            </a:r>
            <a:endParaRPr sz="9600" dirty="0">
              <a:solidFill>
                <a:srgbClr val="FFFF00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441" name="Google Shape;441;p3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D97F-05CA-40D4-9967-AB7916925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3200" dirty="0"/>
              <a:t>Recap of the series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CAD7B-5F7B-40A9-96BA-083152987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</a:pPr>
            <a:r>
              <a:rPr lang="en-ZA" dirty="0"/>
              <a:t>HTML elements and tags</a:t>
            </a:r>
          </a:p>
          <a:p>
            <a:pPr>
              <a:buClrTx/>
            </a:pPr>
            <a:r>
              <a:rPr lang="en-ZA" dirty="0"/>
              <a:t>Built our CV</a:t>
            </a:r>
          </a:p>
          <a:p>
            <a:pPr>
              <a:buClrTx/>
            </a:pPr>
            <a:r>
              <a:rPr lang="en-ZA" dirty="0"/>
              <a:t>JavaScript and added this to our CV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00789-9AC3-41DB-A33E-54672570E9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7563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D97F-05CA-40D4-9967-AB7916925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3200" dirty="0"/>
              <a:t>Recap: Basic HTML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CAD7B-5F7B-40A9-96BA-083152987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ClrTx/>
              <a:buNone/>
            </a:pPr>
            <a:r>
              <a:rPr lang="en-ZA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marL="76200" indent="0">
              <a:buClrTx/>
              <a:buNone/>
            </a:pPr>
            <a:r>
              <a:rPr lang="en-ZA" sz="1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&lt;html&gt;</a:t>
            </a:r>
          </a:p>
          <a:p>
            <a:pPr marL="76200" indent="0">
              <a:buClrTx/>
              <a:buNone/>
            </a:pPr>
            <a:r>
              <a:rPr lang="en-ZA" sz="1400" b="1" dirty="0">
                <a:latin typeface="Consolas" panose="020B0609020204030204" pitchFamily="49" charset="0"/>
              </a:rPr>
              <a:t>   </a:t>
            </a:r>
            <a:r>
              <a:rPr lang="en-ZA" sz="1400" b="1" dirty="0">
                <a:solidFill>
                  <a:srgbClr val="00B0F0"/>
                </a:solidFill>
                <a:latin typeface="Consolas" panose="020B0609020204030204" pitchFamily="49" charset="0"/>
              </a:rPr>
              <a:t>&lt;head&gt;</a:t>
            </a:r>
          </a:p>
          <a:p>
            <a:pPr marL="76200" indent="0">
              <a:buClrTx/>
              <a:buNone/>
            </a:pPr>
            <a:r>
              <a:rPr lang="en-ZA" sz="1400" dirty="0">
                <a:latin typeface="Consolas" panose="020B0609020204030204" pitchFamily="49" charset="0"/>
              </a:rPr>
              <a:t>      &lt;meta charset=utf-8&gt;</a:t>
            </a:r>
          </a:p>
          <a:p>
            <a:pPr marL="76200" indent="0">
              <a:buClrTx/>
              <a:buNone/>
            </a:pPr>
            <a:r>
              <a:rPr lang="en-ZA" sz="1400" dirty="0">
                <a:latin typeface="Consolas" panose="020B0609020204030204" pitchFamily="49" charset="0"/>
              </a:rPr>
              <a:t>      &lt;meta name=viewport content="width=device-</a:t>
            </a:r>
            <a:r>
              <a:rPr lang="en-ZA" sz="1400" dirty="0" err="1">
                <a:latin typeface="Consolas" panose="020B0609020204030204" pitchFamily="49" charset="0"/>
              </a:rPr>
              <a:t>width,initial</a:t>
            </a:r>
            <a:r>
              <a:rPr lang="en-ZA" sz="1400" dirty="0">
                <a:latin typeface="Consolas" panose="020B0609020204030204" pitchFamily="49" charset="0"/>
              </a:rPr>
              <a:t>-scale=1"&gt;</a:t>
            </a:r>
          </a:p>
          <a:p>
            <a:pPr marL="76200" indent="0">
              <a:buClrTx/>
              <a:buNone/>
            </a:pPr>
            <a:r>
              <a:rPr lang="en-ZA" sz="1400" dirty="0">
                <a:latin typeface="Consolas" panose="020B0609020204030204" pitchFamily="49" charset="0"/>
              </a:rPr>
              <a:t>      </a:t>
            </a:r>
            <a:r>
              <a:rPr lang="en-ZA" sz="1400" b="1" dirty="0">
                <a:solidFill>
                  <a:srgbClr val="7030A0"/>
                </a:solidFill>
                <a:latin typeface="Consolas" panose="020B0609020204030204" pitchFamily="49" charset="0"/>
              </a:rPr>
              <a:t>&lt;title&gt;</a:t>
            </a:r>
            <a:r>
              <a:rPr lang="en-ZA" sz="1400" dirty="0">
                <a:latin typeface="Consolas" panose="020B0609020204030204" pitchFamily="49" charset="0"/>
              </a:rPr>
              <a:t>My title</a:t>
            </a:r>
            <a:r>
              <a:rPr lang="en-ZA" sz="1400" b="1" dirty="0">
                <a:solidFill>
                  <a:srgbClr val="7030A0"/>
                </a:solidFill>
                <a:latin typeface="Consolas" panose="020B0609020204030204" pitchFamily="49" charset="0"/>
              </a:rPr>
              <a:t>&lt;/title&gt;</a:t>
            </a:r>
          </a:p>
          <a:p>
            <a:pPr marL="76200" indent="0">
              <a:buClrTx/>
              <a:buNone/>
            </a:pPr>
            <a:r>
              <a:rPr lang="en-ZA" sz="1400" dirty="0">
                <a:solidFill>
                  <a:srgbClr val="00B0F0"/>
                </a:solidFill>
                <a:latin typeface="Consolas" panose="020B0609020204030204" pitchFamily="49" charset="0"/>
              </a:rPr>
              <a:t>   </a:t>
            </a:r>
            <a:r>
              <a:rPr lang="en-ZA" sz="1400" b="1" dirty="0">
                <a:solidFill>
                  <a:srgbClr val="00B0F0"/>
                </a:solidFill>
                <a:latin typeface="Consolas" panose="020B0609020204030204" pitchFamily="49" charset="0"/>
              </a:rPr>
              <a:t>&lt;/head&gt;</a:t>
            </a:r>
          </a:p>
          <a:p>
            <a:pPr marL="76200" indent="0">
              <a:buClrTx/>
              <a:buNone/>
            </a:pPr>
            <a:r>
              <a:rPr lang="en-ZA" sz="1400" b="1" dirty="0">
                <a:latin typeface="Consolas" panose="020B0609020204030204" pitchFamily="49" charset="0"/>
              </a:rPr>
              <a:t>   </a:t>
            </a:r>
            <a:r>
              <a:rPr lang="en-ZA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&lt;body&gt;</a:t>
            </a:r>
          </a:p>
          <a:p>
            <a:pPr marL="76200" indent="0">
              <a:buClrTx/>
              <a:buNone/>
            </a:pPr>
            <a:endParaRPr lang="en-ZA" sz="1400" b="1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marL="76200" indent="0">
              <a:buClrTx/>
              <a:buNone/>
            </a:pPr>
            <a:r>
              <a:rPr lang="en-ZA" sz="1400" b="1" dirty="0">
                <a:solidFill>
                  <a:srgbClr val="002060"/>
                </a:solidFill>
                <a:latin typeface="Consolas" panose="020B0609020204030204" pitchFamily="49" charset="0"/>
              </a:rPr>
              <a:t>   &lt;/body&gt;</a:t>
            </a:r>
          </a:p>
          <a:p>
            <a:pPr marL="76200" indent="0">
              <a:buClrTx/>
              <a:buNone/>
            </a:pPr>
            <a:r>
              <a:rPr lang="en-ZA" sz="1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00789-9AC3-41DB-A33E-54672570E9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0659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D97F-05CA-40D4-9967-AB7916925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3200" dirty="0"/>
              <a:t>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CAD7B-5F7B-40A9-96BA-083152987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</a:pPr>
            <a:r>
              <a:rPr lang="en-ZA" dirty="0"/>
              <a:t>JavaScript wrap-up</a:t>
            </a:r>
          </a:p>
          <a:p>
            <a:pPr>
              <a:buClrTx/>
            </a:pPr>
            <a:r>
              <a:rPr lang="en-ZA" dirty="0"/>
              <a:t>Learn about electron</a:t>
            </a:r>
          </a:p>
          <a:p>
            <a:pPr>
              <a:buClrTx/>
            </a:pPr>
            <a:r>
              <a:rPr lang="en-ZA" dirty="0"/>
              <a:t>Package our CV</a:t>
            </a:r>
          </a:p>
          <a:p>
            <a:pPr lvl="1">
              <a:buClrTx/>
            </a:pPr>
            <a:r>
              <a:rPr lang="en-ZA" dirty="0">
                <a:solidFill>
                  <a:schemeClr val="tx1"/>
                </a:solidFill>
              </a:rPr>
              <a:t>As a desktop application</a:t>
            </a:r>
          </a:p>
          <a:p>
            <a:pPr lvl="1">
              <a:buClrTx/>
            </a:pPr>
            <a:r>
              <a:rPr lang="en-ZA" dirty="0">
                <a:solidFill>
                  <a:schemeClr val="tx1"/>
                </a:solidFill>
              </a:rPr>
              <a:t>Packaging for Windows and Mac</a:t>
            </a:r>
          </a:p>
          <a:p>
            <a:pPr>
              <a:buClrTx/>
            </a:pPr>
            <a:r>
              <a:rPr lang="en-ZA" dirty="0"/>
              <a:t>Publish our CV</a:t>
            </a:r>
          </a:p>
          <a:p>
            <a:pPr lvl="1">
              <a:buClrTx/>
            </a:pPr>
            <a:r>
              <a:rPr lang="en-ZA" dirty="0">
                <a:solidFill>
                  <a:schemeClr val="tx1"/>
                </a:solidFill>
              </a:rPr>
              <a:t>Learn about domains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00789-9AC3-41DB-A33E-54672570E9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70855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921200" y="1284978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1</a:t>
            </a:r>
            <a:endParaRPr sz="6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Packaging out CV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set up our environment!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D4619-A5E6-40A5-830B-E8855CAF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3200" dirty="0"/>
              <a:t>Electron.js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E1D90-B67D-4DEE-968B-AF32DB94F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</a:pPr>
            <a:r>
              <a:rPr lang="en-ZA" dirty="0"/>
              <a:t>It is a JS library</a:t>
            </a:r>
          </a:p>
          <a:p>
            <a:pPr>
              <a:buClrTx/>
            </a:pPr>
            <a:r>
              <a:rPr lang="en-ZA" dirty="0"/>
              <a:t>Library used to package projects</a:t>
            </a:r>
          </a:p>
          <a:p>
            <a:pPr>
              <a:buClrTx/>
            </a:pPr>
            <a:r>
              <a:rPr lang="en-ZA" dirty="0"/>
              <a:t>Build a desktop app</a:t>
            </a:r>
          </a:p>
          <a:p>
            <a:pPr>
              <a:buClrTx/>
            </a:pPr>
            <a:r>
              <a:rPr lang="en-US" b="0" i="0" dirty="0">
                <a:effectLst/>
                <a:latin typeface="Cousine" panose="020B0604020202020204" charset="0"/>
                <a:cs typeface="Cousine" panose="020B0604020202020204" charset="0"/>
              </a:rPr>
              <a:t>Electron is a framework for creating native applications with web technologies like JavaScript, HTML, and CSS</a:t>
            </a:r>
            <a:endParaRPr lang="en-ZA" dirty="0">
              <a:latin typeface="Cousine" panose="020B0604020202020204" charset="0"/>
              <a:cs typeface="Cousine" panose="020B060402020202020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951D7-F459-44CD-8D32-8A7D2A9FCF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pic>
        <p:nvPicPr>
          <p:cNvPr id="1026" name="Picture 2" descr="Electron Js Stickers | Redbubble">
            <a:extLst>
              <a:ext uri="{FF2B5EF4-FFF2-40B4-BE49-F238E27FC236}">
                <a16:creationId xmlns:a16="http://schemas.microsoft.com/office/drawing/2014/main" id="{8505D49E-0A9D-46A5-841B-9AEE58167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" t="7035" r="7446" b="7395"/>
          <a:stretch/>
        </p:blipFill>
        <p:spPr bwMode="auto">
          <a:xfrm>
            <a:off x="7900464" y="163668"/>
            <a:ext cx="1083793" cy="1073727"/>
          </a:xfrm>
          <a:prstGeom prst="ellipse">
            <a:avLst/>
          </a:prstGeom>
          <a:ln w="3175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271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D4619-A5E6-40A5-830B-E8855CAF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3200" dirty="0"/>
              <a:t>Electron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951D7-F459-44CD-8D32-8A7D2A9FCF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pic>
        <p:nvPicPr>
          <p:cNvPr id="1026" name="Picture 2" descr="Electron Js Stickers | Redbubble">
            <a:extLst>
              <a:ext uri="{FF2B5EF4-FFF2-40B4-BE49-F238E27FC236}">
                <a16:creationId xmlns:a16="http://schemas.microsoft.com/office/drawing/2014/main" id="{8505D49E-0A9D-46A5-841B-9AEE58167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" t="7035" r="7446" b="7395"/>
          <a:stretch/>
        </p:blipFill>
        <p:spPr bwMode="auto">
          <a:xfrm>
            <a:off x="7900464" y="163668"/>
            <a:ext cx="1083793" cy="1073727"/>
          </a:xfrm>
          <a:prstGeom prst="ellipse">
            <a:avLst/>
          </a:prstGeom>
          <a:ln w="3175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63ABE0-F1C6-476F-A08D-ECB9793AAB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3" r="147"/>
          <a:stretch/>
        </p:blipFill>
        <p:spPr>
          <a:xfrm>
            <a:off x="493613" y="1180751"/>
            <a:ext cx="8140317" cy="351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30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D4619-A5E6-40A5-830B-E8855CAF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3200" dirty="0"/>
              <a:t>Electron prerequisites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E1D90-B67D-4DEE-968B-AF32DB94F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225" y="1125000"/>
            <a:ext cx="4303726" cy="3639000"/>
          </a:xfrm>
        </p:spPr>
        <p:txBody>
          <a:bodyPr/>
          <a:lstStyle/>
          <a:p>
            <a:pPr>
              <a:buClrTx/>
            </a:pPr>
            <a:r>
              <a:rPr lang="en-ZA" sz="2200" dirty="0"/>
              <a:t>Have node.js installed</a:t>
            </a:r>
          </a:p>
          <a:p>
            <a:pPr>
              <a:buClrTx/>
            </a:pPr>
            <a:r>
              <a:rPr lang="en-ZA" sz="2200" dirty="0"/>
              <a:t>Open-source, cross-platform JS runtime environment</a:t>
            </a:r>
          </a:p>
          <a:p>
            <a:pPr>
              <a:buClrTx/>
            </a:pPr>
            <a:endParaRPr lang="en-ZA" sz="2200" dirty="0"/>
          </a:p>
          <a:p>
            <a:pPr>
              <a:buClrTx/>
            </a:pPr>
            <a:r>
              <a:rPr lang="en-ZA" sz="2200" dirty="0"/>
              <a:t>Latest node version</a:t>
            </a:r>
          </a:p>
          <a:p>
            <a:pPr lvl="1">
              <a:buClrTx/>
            </a:pPr>
            <a:endParaRPr lang="en-ZA" sz="2200" dirty="0">
              <a:solidFill>
                <a:schemeClr val="accent6">
                  <a:lumMod val="50000"/>
                </a:schemeClr>
              </a:solidFill>
            </a:endParaRPr>
          </a:p>
          <a:p>
            <a:pPr marL="76200" indent="0">
              <a:buClrTx/>
              <a:buNone/>
            </a:pP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951D7-F459-44CD-8D32-8A7D2A9FCF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1C082B0-2CDE-4C2B-8623-B9B295D4152A}"/>
              </a:ext>
            </a:extLst>
          </p:cNvPr>
          <p:cNvSpPr txBox="1">
            <a:spLocks/>
          </p:cNvSpPr>
          <p:nvPr/>
        </p:nvSpPr>
        <p:spPr>
          <a:xfrm>
            <a:off x="4429593" y="1133101"/>
            <a:ext cx="4093564" cy="35165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lvl="1">
              <a:buClrTx/>
            </a:pPr>
            <a:endParaRPr lang="en-ZA" dirty="0"/>
          </a:p>
          <a:p>
            <a:pPr marL="76200" indent="0">
              <a:buClrTx/>
              <a:buNone/>
            </a:pPr>
            <a:endParaRPr lang="en-ZA" dirty="0"/>
          </a:p>
        </p:txBody>
      </p:sp>
      <p:pic>
        <p:nvPicPr>
          <p:cNvPr id="7" name="Picture 2" descr="Electron Js Stickers | Redbubble">
            <a:extLst>
              <a:ext uri="{FF2B5EF4-FFF2-40B4-BE49-F238E27FC236}">
                <a16:creationId xmlns:a16="http://schemas.microsoft.com/office/drawing/2014/main" id="{EB6D2588-FA62-4201-8592-3694721E6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3" t="7035" r="7446" b="7395"/>
          <a:stretch/>
        </p:blipFill>
        <p:spPr bwMode="auto">
          <a:xfrm>
            <a:off x="7955941" y="101323"/>
            <a:ext cx="1033272" cy="1023675"/>
          </a:xfrm>
          <a:prstGeom prst="ellipse">
            <a:avLst/>
          </a:prstGeom>
          <a:ln w="3175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D98DCB-C9C5-4CCE-9903-854178A70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27139"/>
            <a:ext cx="3860800" cy="25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94716"/>
      </p:ext>
    </p:extLst>
  </p:cSld>
  <p:clrMapOvr>
    <a:masterClrMapping/>
  </p:clrMapOvr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EFEFEF"/>
      </a:accent5>
      <a:accent6>
        <a:srgbClr val="D9D9D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21241</TotalTime>
  <Words>1090</Words>
  <Application>Microsoft Office PowerPoint</Application>
  <PresentationFormat>On-screen Show (16:9)</PresentationFormat>
  <Paragraphs>198</Paragraphs>
  <Slides>29</Slides>
  <Notes>25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Consolas</vt:lpstr>
      <vt:lpstr>-apple-system</vt:lpstr>
      <vt:lpstr>arial</vt:lpstr>
      <vt:lpstr>Cousine</vt:lpstr>
      <vt:lpstr>arial</vt:lpstr>
      <vt:lpstr>Valentine template</vt:lpstr>
      <vt:lpstr>CV package and deployment</vt:lpstr>
      <vt:lpstr>Hello world!</vt:lpstr>
      <vt:lpstr>Recap of the series</vt:lpstr>
      <vt:lpstr>Recap: Basic HTML page</vt:lpstr>
      <vt:lpstr>Today</vt:lpstr>
      <vt:lpstr>1 Packaging out CV</vt:lpstr>
      <vt:lpstr>Electron.js</vt:lpstr>
      <vt:lpstr>Electron</vt:lpstr>
      <vt:lpstr>Electron prerequisites</vt:lpstr>
      <vt:lpstr>A little bit about npm</vt:lpstr>
      <vt:lpstr>Add files to our project</vt:lpstr>
      <vt:lpstr>Package.json file</vt:lpstr>
      <vt:lpstr>Install electron</vt:lpstr>
      <vt:lpstr>Install a few other libraries</vt:lpstr>
      <vt:lpstr>PowerPoint Presentation</vt:lpstr>
      <vt:lpstr>Add scripts to our package.json</vt:lpstr>
      <vt:lpstr>Add scripts to our package.json</vt:lpstr>
      <vt:lpstr>Main.js update</vt:lpstr>
      <vt:lpstr>Add scripts to our package.json</vt:lpstr>
      <vt:lpstr>Add scripts to our package.json</vt:lpstr>
      <vt:lpstr>Build using electron-builder</vt:lpstr>
      <vt:lpstr>2 Deploy our CV </vt:lpstr>
      <vt:lpstr>Deploy on Netlify</vt:lpstr>
      <vt:lpstr>Link github repo to Netlify</vt:lpstr>
      <vt:lpstr>PowerPoint Presentation</vt:lpstr>
      <vt:lpstr>PowerPoint Presentation</vt:lpstr>
      <vt:lpstr>Useful links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Almarie Saayman</dc:creator>
  <cp:lastModifiedBy>Tsholofelo Pole</cp:lastModifiedBy>
  <cp:revision>263</cp:revision>
  <dcterms:modified xsi:type="dcterms:W3CDTF">2021-11-25T06:05:46Z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16eec4e-c7b8-491d-b7d8-90a69632743d_Enabled">
    <vt:lpwstr>True</vt:lpwstr>
  </property>
  <property fmtid="{D5CDD505-2E9C-101B-9397-08002B2CF9AE}" pid="3" name="MSIP_Label_216eec4e-c7b8-491d-b7d8-90a69632743d_SiteId">
    <vt:lpwstr>4032514a-830a-4f20-9539-81bbc35b3cd9</vt:lpwstr>
  </property>
  <property fmtid="{D5CDD505-2E9C-101B-9397-08002B2CF9AE}" pid="4" name="MSIP_Label_216eec4e-c7b8-491d-b7d8-90a69632743d_Owner">
    <vt:lpwstr>F5112583@FNB.CO.ZA</vt:lpwstr>
  </property>
  <property fmtid="{D5CDD505-2E9C-101B-9397-08002B2CF9AE}" pid="5" name="MSIP_Label_216eec4e-c7b8-491d-b7d8-90a69632743d_SetDate">
    <vt:lpwstr>2020-02-20T10:44:43.8492642Z</vt:lpwstr>
  </property>
  <property fmtid="{D5CDD505-2E9C-101B-9397-08002B2CF9AE}" pid="6" name="MSIP_Label_216eec4e-c7b8-491d-b7d8-90a69632743d_Name">
    <vt:lpwstr>Confidential</vt:lpwstr>
  </property>
  <property fmtid="{D5CDD505-2E9C-101B-9397-08002B2CF9AE}" pid="7" name="MSIP_Label_216eec4e-c7b8-491d-b7d8-90a69632743d_Application">
    <vt:lpwstr>Microsoft Azure Information Protection</vt:lpwstr>
  </property>
  <property fmtid="{D5CDD505-2E9C-101B-9397-08002B2CF9AE}" pid="8" name="MSIP_Label_216eec4e-c7b8-491d-b7d8-90a69632743d_ActionId">
    <vt:lpwstr>56779632-fd4b-4bef-9425-4580536ec414</vt:lpwstr>
  </property>
  <property fmtid="{D5CDD505-2E9C-101B-9397-08002B2CF9AE}" pid="9" name="MSIP_Label_216eec4e-c7b8-491d-b7d8-90a69632743d_Extended_MSFT_Method">
    <vt:lpwstr>Automatic</vt:lpwstr>
  </property>
  <property fmtid="{D5CDD505-2E9C-101B-9397-08002B2CF9AE}" pid="10" name="Sensitivity">
    <vt:lpwstr>Confidential</vt:lpwstr>
  </property>
</Properties>
</file>